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5" d="100"/>
          <a:sy n="45" d="100"/>
        </p:scale>
        <p:origin x="56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ew%20folder\Accenture%20tasks\Task%201\Complet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New%20folder\Accenture%20tasks\Task%201\Completed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Most popular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Sheet1!$A$1:$A$5</c:f>
              <c:strCache>
                <c:ptCount val="5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74965</c:v>
                </c:pt>
                <c:pt idx="1">
                  <c:v>64756</c:v>
                </c:pt>
                <c:pt idx="2">
                  <c:v>66579</c:v>
                </c:pt>
                <c:pt idx="3">
                  <c:v>52511</c:v>
                </c:pt>
                <c:pt idx="4">
                  <c:v>57436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CA-4ACC-B358-258C1031F5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9445376"/>
        <c:axId val="209448736"/>
      </c:barChart>
      <c:catAx>
        <c:axId val="209445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48736"/>
        <c:crosses val="autoZero"/>
        <c:auto val="1"/>
        <c:lblAlgn val="ctr"/>
        <c:lblOffset val="100"/>
        <c:noMultiLvlLbl val="0"/>
      </c:catAx>
      <c:valAx>
        <c:axId val="209448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9445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Content</a:t>
            </a:r>
            <a:r>
              <a:rPr lang="en-IN" baseline="0"/>
              <a:t> Sentiment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Completed!$E$1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Completed!$D$2:$D$5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Completed!$E$2:$E$5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3C-4D27-8BAD-08FE7BC005DF}"/>
            </c:ext>
          </c:extLst>
        </c:ser>
        <c:ser>
          <c:idx val="1"/>
          <c:order val="1"/>
          <c:tx>
            <c:strRef>
              <c:f>Completed!$F$1</c:f>
              <c:strCache>
                <c:ptCount val="1"/>
                <c:pt idx="0">
                  <c:v>Positive sentiment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Completed!$D$2:$D$5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Completed!$F$2:$F$5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3C-4D27-8BAD-08FE7BC005DF}"/>
            </c:ext>
          </c:extLst>
        </c:ser>
        <c:ser>
          <c:idx val="2"/>
          <c:order val="2"/>
          <c:tx>
            <c:strRef>
              <c:f>Completed!$G$1</c:f>
              <c:strCache>
                <c:ptCount val="1"/>
                <c:pt idx="0">
                  <c:v>Negative Sentiment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Completed!$D$2:$D$5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Completed!$G$2:$G$5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3C-4D27-8BAD-08FE7BC005DF}"/>
            </c:ext>
          </c:extLst>
        </c:ser>
        <c:ser>
          <c:idx val="3"/>
          <c:order val="3"/>
          <c:tx>
            <c:strRef>
              <c:f>Completed!$H$1</c:f>
              <c:strCache>
                <c:ptCount val="1"/>
                <c:pt idx="0">
                  <c:v>Neutral Sentiment 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Completed!$D$2:$D$5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Completed!$H$2:$H$5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3C-4D27-8BAD-08FE7BC005D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6937439"/>
        <c:axId val="236938879"/>
      </c:barChart>
      <c:catAx>
        <c:axId val="236937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938879"/>
        <c:crosses val="autoZero"/>
        <c:auto val="1"/>
        <c:lblAlgn val="ctr"/>
        <c:lblOffset val="100"/>
        <c:noMultiLvlLbl val="0"/>
      </c:catAx>
      <c:valAx>
        <c:axId val="236938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6937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jpe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9.sv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sv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14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9.xml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969325" y="3331595"/>
            <a:ext cx="4290173" cy="2847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Buzz</a:t>
            </a:r>
          </a:p>
        </p:txBody>
      </p:sp>
      <p:pic>
        <p:nvPicPr>
          <p:cNvPr id="27" name="Video 26">
            <a:hlinkClick r:id="" action="ppaction://media"/>
            <a:extLst>
              <a:ext uri="{FF2B5EF4-FFF2-40B4-BE49-F238E27FC236}">
                <a16:creationId xmlns:a16="http://schemas.microsoft.com/office/drawing/2014/main" id="{88DF6E32-3DD7-1240-9784-CA9C11714E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8"/>
    </mc:Choice>
    <mc:Fallback>
      <p:transition spd="slow" advTm="10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A8DEE60-DEAD-BCC8-FDA1-6B3FAB1B8EEC}"/>
              </a:ext>
            </a:extLst>
          </p:cNvPr>
          <p:cNvSpPr txBox="1"/>
          <p:nvPr/>
        </p:nvSpPr>
        <p:spPr>
          <a:xfrm>
            <a:off x="11430000" y="952500"/>
            <a:ext cx="5562600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a total of 16 distinct content categories. Out of which Animal and Science categories are the most popular one.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type of content - Photo, Video, Gif and Audio,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 of which people prefer photo and video.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month has the highest number of posts.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b="1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focus more on the top 5 categories that's animal, technology, science, healthy eating and food.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campaign to specifically target those audiences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maximize in the month of January, may and august as they number of posts in these months are the highest</a:t>
            </a:r>
            <a:endParaRPr lang="en-IN" sz="240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FC1F6909-41D6-11B5-EEDD-8835C10A7D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87"/>
    </mc:Choice>
    <mc:Fallback>
      <p:transition spd="slow" advTm="6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DC5C8B20-0631-25E3-59B0-E0EBC42127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3"/>
    </mc:Choice>
    <mc:Fallback>
      <p:transition spd="slow" advTm="3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92AB6399-2052-C5DD-8E7B-C2738C39BA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8"/>
    </mc:Choice>
    <mc:Fallback>
      <p:transition spd="slow" advTm="8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2EDD7D-3915-18AC-6205-D53D78FD6C35}"/>
              </a:ext>
            </a:extLst>
          </p:cNvPr>
          <p:cNvSpPr txBox="1"/>
          <p:nvPr/>
        </p:nvSpPr>
        <p:spPr>
          <a:xfrm>
            <a:off x="8719949" y="2697597"/>
            <a:ext cx="6305406" cy="4821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Buzz is a fast growing technology unicorn that need to adapt quickly to it's global scale. Accenture has begun a 3 month POC focusing on these tasks: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audit of Social Buzz's big data practice.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a successful IPO.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Buzz's top 5 most popular categories of content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Video 35">
            <a:hlinkClick r:id="" action="ppaction://media"/>
            <a:extLst>
              <a:ext uri="{FF2B5EF4-FFF2-40B4-BE49-F238E27FC236}">
                <a16:creationId xmlns:a16="http://schemas.microsoft.com/office/drawing/2014/main" id="{954320CC-B15E-5B58-38B7-0D6B36D89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39"/>
    </mc:Choice>
    <mc:Fallback>
      <p:transition spd="slow" advTm="24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3810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5E4E97-D31C-A99B-E15A-16617282AD6C}"/>
              </a:ext>
            </a:extLst>
          </p:cNvPr>
          <p:cNvSpPr txBox="1"/>
          <p:nvPr/>
        </p:nvSpPr>
        <p:spPr>
          <a:xfrm>
            <a:off x="3505200" y="5325260"/>
            <a:ext cx="56388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</a:t>
            </a:r>
            <a:r>
              <a:rPr lang="en-IN" sz="3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100000</a:t>
            </a:r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posts per day </a:t>
            </a:r>
            <a:r>
              <a:rPr lang="en-IN" sz="3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36,500,000</a:t>
            </a:r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pieces of content per year!</a:t>
            </a:r>
          </a:p>
          <a:p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how to capitalize on it when there is so much?</a:t>
            </a:r>
          </a:p>
          <a:p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Buzz’s top 5 most popular categories of content</a:t>
            </a:r>
          </a:p>
        </p:txBody>
      </p:sp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8699FC98-1B46-0FBF-9EC8-49BEFF9998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04"/>
    </mc:Choice>
    <mc:Fallback>
      <p:transition spd="slow" advTm="41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9" y="3417008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E1B9B6-C7D0-183D-4F5F-981C40B45741}"/>
              </a:ext>
            </a:extLst>
          </p:cNvPr>
          <p:cNvSpPr txBox="1"/>
          <p:nvPr/>
        </p:nvSpPr>
        <p:spPr>
          <a:xfrm>
            <a:off x="14496064" y="1758455"/>
            <a:ext cx="3106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 Hill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Data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E5B04F-561F-95A9-41C2-6E7E696D6234}"/>
              </a:ext>
            </a:extLst>
          </p:cNvPr>
          <p:cNvSpPr txBox="1"/>
          <p:nvPr/>
        </p:nvSpPr>
        <p:spPr>
          <a:xfrm>
            <a:off x="14496064" y="4648115"/>
            <a:ext cx="3106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 Ross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09F2C8-153C-33ED-F7F7-0AB45D66D899}"/>
              </a:ext>
            </a:extLst>
          </p:cNvPr>
          <p:cNvSpPr txBox="1"/>
          <p:nvPr/>
        </p:nvSpPr>
        <p:spPr>
          <a:xfrm>
            <a:off x="14496064" y="7599331"/>
            <a:ext cx="3106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Romario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</a:p>
        </p:txBody>
      </p:sp>
      <p:pic>
        <p:nvPicPr>
          <p:cNvPr id="35" name="Video 34">
            <a:hlinkClick r:id="" action="ppaction://media"/>
            <a:extLst>
              <a:ext uri="{FF2B5EF4-FFF2-40B4-BE49-F238E27FC236}">
                <a16:creationId xmlns:a16="http://schemas.microsoft.com/office/drawing/2014/main" id="{E4306D38-4CAF-B391-EBFB-CB99BF4885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3"/>
    </mc:Choice>
    <mc:Fallback>
      <p:transition spd="slow" advTm="11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5D59A7-A872-BA92-BDCA-014ABEB8B31F}"/>
              </a:ext>
            </a:extLst>
          </p:cNvPr>
          <p:cNvSpPr txBox="1"/>
          <p:nvPr/>
        </p:nvSpPr>
        <p:spPr>
          <a:xfrm>
            <a:off x="4168440" y="1492980"/>
            <a:ext cx="35425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772EFC-0F23-D584-7AE5-E49057033181}"/>
              </a:ext>
            </a:extLst>
          </p:cNvPr>
          <p:cNvSpPr txBox="1"/>
          <p:nvPr/>
        </p:nvSpPr>
        <p:spPr>
          <a:xfrm>
            <a:off x="5939717" y="3101242"/>
            <a:ext cx="35425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D29337-1337-91D8-68C9-6A8FCA9D212B}"/>
              </a:ext>
            </a:extLst>
          </p:cNvPr>
          <p:cNvSpPr txBox="1"/>
          <p:nvPr/>
        </p:nvSpPr>
        <p:spPr>
          <a:xfrm>
            <a:off x="7795156" y="4771262"/>
            <a:ext cx="35425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CAD524-D68B-8C23-10B5-7442D9EE9777}"/>
              </a:ext>
            </a:extLst>
          </p:cNvPr>
          <p:cNvSpPr txBox="1"/>
          <p:nvPr/>
        </p:nvSpPr>
        <p:spPr>
          <a:xfrm>
            <a:off x="9566433" y="6329244"/>
            <a:ext cx="35425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4E1E12-A942-F978-2B47-FF28265F6C0B}"/>
              </a:ext>
            </a:extLst>
          </p:cNvPr>
          <p:cNvSpPr txBox="1"/>
          <p:nvPr/>
        </p:nvSpPr>
        <p:spPr>
          <a:xfrm>
            <a:off x="11513203" y="8021944"/>
            <a:ext cx="35425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Uncover Insights</a:t>
            </a:r>
          </a:p>
        </p:txBody>
      </p:sp>
      <p:pic>
        <p:nvPicPr>
          <p:cNvPr id="44" name="Video 43">
            <a:hlinkClick r:id="" action="ppaction://media"/>
            <a:extLst>
              <a:ext uri="{FF2B5EF4-FFF2-40B4-BE49-F238E27FC236}">
                <a16:creationId xmlns:a16="http://schemas.microsoft.com/office/drawing/2014/main" id="{7FB38552-D065-A1B4-2870-ABFDBA83A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1"/>
    </mc:Choice>
    <mc:Fallback>
      <p:transition spd="slow" advTm="10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55077C-5F6E-067D-A3DB-8FD457B45C81}"/>
              </a:ext>
            </a:extLst>
          </p:cNvPr>
          <p:cNvSpPr txBox="1"/>
          <p:nvPr/>
        </p:nvSpPr>
        <p:spPr>
          <a:xfrm>
            <a:off x="1829709" y="2324100"/>
            <a:ext cx="317925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500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</a:p>
          <a:p>
            <a:pPr algn="ctr"/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F64A4-4D5B-9166-08A5-CCC1B4A6C832}"/>
              </a:ext>
            </a:extLst>
          </p:cNvPr>
          <p:cNvSpPr txBox="1"/>
          <p:nvPr/>
        </p:nvSpPr>
        <p:spPr>
          <a:xfrm>
            <a:off x="6735362" y="3033743"/>
            <a:ext cx="40458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 </a:t>
            </a:r>
          </a:p>
          <a:p>
            <a:pPr algn="ctr"/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favourite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A19F8F-EDA0-2B8B-346D-C08A67A23AAE}"/>
              </a:ext>
            </a:extLst>
          </p:cNvPr>
          <p:cNvSpPr txBox="1"/>
          <p:nvPr/>
        </p:nvSpPr>
        <p:spPr>
          <a:xfrm>
            <a:off x="12149361" y="2866010"/>
            <a:ext cx="40458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</a:p>
          <a:p>
            <a:pPr algn="ctr"/>
            <a:endParaRPr lang="en-I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most number of post</a:t>
            </a:r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487F6C29-B50B-DB42-8C2F-A97164B6B3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07"/>
    </mc:Choice>
    <mc:Fallback>
      <p:transition spd="slow" advTm="29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C65AC5B-63D7-A0F1-D4BD-1C9B5216C4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5504217"/>
              </p:ext>
            </p:extLst>
          </p:nvPr>
        </p:nvGraphicFramePr>
        <p:xfrm>
          <a:off x="2724116" y="1960150"/>
          <a:ext cx="14896645" cy="7087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9" name="Video 28">
            <a:hlinkClick r:id="" action="ppaction://media"/>
            <a:extLst>
              <a:ext uri="{FF2B5EF4-FFF2-40B4-BE49-F238E27FC236}">
                <a16:creationId xmlns:a16="http://schemas.microsoft.com/office/drawing/2014/main" id="{7C8AE55D-9EC8-BB84-1A8F-8F8832E62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90"/>
    </mc:Choice>
    <mc:Fallback>
      <p:transition spd="slow" advTm="36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C6C6A1A-B3FE-6E58-0462-7445E22727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8225281"/>
              </p:ext>
            </p:extLst>
          </p:nvPr>
        </p:nvGraphicFramePr>
        <p:xfrm>
          <a:off x="3280946" y="1226729"/>
          <a:ext cx="13234300" cy="7360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7" name="Video 26">
            <a:hlinkClick r:id="" action="ppaction://media"/>
            <a:extLst>
              <a:ext uri="{FF2B5EF4-FFF2-40B4-BE49-F238E27FC236}">
                <a16:creationId xmlns:a16="http://schemas.microsoft.com/office/drawing/2014/main" id="{53FDCAF8-D405-CCDA-16F9-9AF7581987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859000" y="7715250"/>
            <a:ext cx="3428999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51"/>
    </mc:Choice>
    <mc:Fallback>
      <p:transition spd="slow" advTm="33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293</Words>
  <Application>Microsoft Office PowerPoint</Application>
  <PresentationFormat>Custom</PresentationFormat>
  <Paragraphs>85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Arial</vt:lpstr>
      <vt:lpstr>Calibri</vt:lpstr>
      <vt:lpstr>Graphik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Mohd Ahkam</cp:lastModifiedBy>
  <cp:revision>15</cp:revision>
  <dcterms:created xsi:type="dcterms:W3CDTF">2006-08-16T00:00:00Z</dcterms:created>
  <dcterms:modified xsi:type="dcterms:W3CDTF">2024-07-19T09:29:24Z</dcterms:modified>
  <dc:identifier>DAEhDyfaYKE</dc:identifier>
</cp:coreProperties>
</file>